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6" r:id="rId3"/>
    <p:sldId id="257" r:id="rId4"/>
    <p:sldId id="258" r:id="rId5"/>
    <p:sldId id="259" r:id="rId6"/>
    <p:sldId id="260" r:id="rId7"/>
    <p:sldId id="261" r:id="rId8"/>
    <p:sldId id="263" r:id="rId9"/>
    <p:sldId id="265" r:id="rId10"/>
  </p:sldIdLst>
  <p:sldSz cx="14630400" cy="8229600"/>
  <p:notesSz cx="8229600" cy="14630400"/>
  <p:embeddedFontLst>
    <p:embeddedFont>
      <p:font typeface="Merriweather Bold" panose="00000800000000000000"/>
      <p:bold r:id="rId12"/>
    </p:embeddedFont>
    <p:embeddedFont>
      <p:font typeface="Open Sans" panose="020B0606030504020204" pitchFamily="34"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443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32886" y="352361"/>
            <a:ext cx="7415927" cy="3193971"/>
          </a:xfrm>
          <a:prstGeom prst="rect">
            <a:avLst/>
          </a:prstGeom>
          <a:noFill/>
          <a:ln/>
        </p:spPr>
        <p:txBody>
          <a:bodyPr wrap="square" lIns="0" tIns="0" rIns="0" bIns="0" rtlCol="0" anchor="t"/>
          <a:lstStyle/>
          <a:p>
            <a:pPr marL="0" indent="0">
              <a:lnSpc>
                <a:spcPts val="8350"/>
              </a:lnSpc>
              <a:buNone/>
            </a:pPr>
            <a:r>
              <a:rPr lang="en-US" sz="6700" b="1" dirty="0">
                <a:solidFill>
                  <a:srgbClr val="403C4E"/>
                </a:solidFill>
                <a:latin typeface="Merriweather Bold" pitchFamily="34" charset="0"/>
                <a:ea typeface="Merriweather Bold" pitchFamily="34" charset="-122"/>
                <a:cs typeface="Merriweather Bold" pitchFamily="34" charset="-120"/>
              </a:rPr>
              <a:t>API Logging and Monitoring for Security Events</a:t>
            </a:r>
            <a:endParaRPr lang="en-US" sz="6700" dirty="0"/>
          </a:p>
        </p:txBody>
      </p:sp>
      <p:sp>
        <p:nvSpPr>
          <p:cNvPr id="4" name="Text 1"/>
          <p:cNvSpPr/>
          <p:nvPr/>
        </p:nvSpPr>
        <p:spPr>
          <a:xfrm>
            <a:off x="5897434" y="3546333"/>
            <a:ext cx="7861597" cy="1348396"/>
          </a:xfrm>
          <a:prstGeom prst="rect">
            <a:avLst/>
          </a:prstGeom>
          <a:noFill/>
          <a:ln/>
        </p:spPr>
        <p:txBody>
          <a:bodyPr wrap="square" lIns="0" tIns="0" rIns="0" bIns="0" rtlCol="0" anchor="t"/>
          <a:lstStyle/>
          <a:p>
            <a:pPr marL="0" indent="0">
              <a:lnSpc>
                <a:spcPts val="3100"/>
              </a:lnSpc>
              <a:buNone/>
            </a:pPr>
            <a:r>
              <a:rPr lang="en-US" dirty="0">
                <a:solidFill>
                  <a:srgbClr val="403C4E"/>
                </a:solidFill>
                <a:latin typeface="Open Sans" pitchFamily="34" charset="0"/>
                <a:ea typeface="Open Sans" pitchFamily="34" charset="-122"/>
                <a:cs typeface="Open Sans" pitchFamily="34" charset="-120"/>
              </a:rPr>
              <a:t>Enhance API security through real-time logging, monitoring, and alerting. This project aims to revolutionize incident response and threat detection in API ecosystems.</a:t>
            </a:r>
            <a:endParaRPr lang="en-US" dirty="0"/>
          </a:p>
        </p:txBody>
      </p:sp>
      <p:sp>
        <p:nvSpPr>
          <p:cNvPr id="5" name="Rectangle 4">
            <a:extLst>
              <a:ext uri="{FF2B5EF4-FFF2-40B4-BE49-F238E27FC236}">
                <a16:creationId xmlns:a16="http://schemas.microsoft.com/office/drawing/2014/main" id="{71036ABE-8632-B7A6-1D18-E1BF448F386C}"/>
              </a:ext>
            </a:extLst>
          </p:cNvPr>
          <p:cNvSpPr/>
          <p:nvPr/>
        </p:nvSpPr>
        <p:spPr>
          <a:xfrm>
            <a:off x="11969262" y="7362092"/>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AA81C39-4DF7-0BF6-98F5-763634C9A1FF}"/>
              </a:ext>
            </a:extLst>
          </p:cNvPr>
          <p:cNvSpPr txBox="1"/>
          <p:nvPr/>
        </p:nvSpPr>
        <p:spPr>
          <a:xfrm>
            <a:off x="9434456" y="5325035"/>
            <a:ext cx="5389581" cy="2123658"/>
          </a:xfrm>
          <a:prstGeom prst="rect">
            <a:avLst/>
          </a:prstGeom>
          <a:noFill/>
        </p:spPr>
        <p:txBody>
          <a:bodyPr wrap="square">
            <a:spAutoFit/>
          </a:bodyPr>
          <a:lstStyle/>
          <a:p>
            <a:pPr marL="228600"/>
            <a:r>
              <a:rPr lang="en-IN" sz="2200" b="1" dirty="0">
                <a:ea typeface="Open Sans" panose="020B0606030504020204" pitchFamily="34" charset="0"/>
                <a:cs typeface="Open Sans" panose="020B0606030504020204" pitchFamily="34" charset="0"/>
              </a:rPr>
              <a:t>Guide : </a:t>
            </a:r>
            <a:r>
              <a:rPr lang="en-IN" sz="2200" b="1" dirty="0" err="1">
                <a:ea typeface="Open Sans" panose="020B0606030504020204" pitchFamily="34" charset="0"/>
                <a:cs typeface="Open Sans" panose="020B0606030504020204" pitchFamily="34" charset="0"/>
              </a:rPr>
              <a:t>Dr.</a:t>
            </a:r>
            <a:r>
              <a:rPr lang="en-IN" sz="2200" b="1" dirty="0">
                <a:ea typeface="Open Sans" panose="020B0606030504020204" pitchFamily="34" charset="0"/>
                <a:cs typeface="Open Sans" panose="020B0606030504020204" pitchFamily="34" charset="0"/>
              </a:rPr>
              <a:t> S Radha</a:t>
            </a:r>
          </a:p>
          <a:p>
            <a:pPr marL="228600"/>
            <a:endParaRPr lang="en-IN" sz="2200" b="1" dirty="0">
              <a:ea typeface="Open Sans" panose="020B0606030504020204" pitchFamily="34" charset="0"/>
              <a:cs typeface="Open Sans" panose="020B0606030504020204" pitchFamily="34" charset="0"/>
            </a:endParaRPr>
          </a:p>
          <a:p>
            <a:pPr marL="228600"/>
            <a:r>
              <a:rPr lang="en-IN" sz="2200" b="1" dirty="0">
                <a:ea typeface="Open Sans" panose="020B0606030504020204" pitchFamily="34" charset="0"/>
                <a:cs typeface="Open Sans" panose="020B0606030504020204" pitchFamily="34" charset="0"/>
              </a:rPr>
              <a:t>Team Members:</a:t>
            </a:r>
          </a:p>
          <a:p>
            <a:pPr marL="571500" indent="-342900">
              <a:buFont typeface="Wingdings" panose="05000000000000000000" pitchFamily="2" charset="2"/>
              <a:buChar char="§"/>
            </a:pPr>
            <a:r>
              <a:rPr lang="en-IN" sz="2200" b="1" dirty="0">
                <a:ea typeface="Open Sans" panose="020B0606030504020204" pitchFamily="34" charset="0"/>
                <a:cs typeface="Open Sans" panose="020B0606030504020204" pitchFamily="34" charset="0"/>
              </a:rPr>
              <a:t>Abburi Bhavya Sri (21R11A05A5)</a:t>
            </a:r>
          </a:p>
          <a:p>
            <a:pPr marL="571500" indent="-342900">
              <a:buFont typeface="Wingdings" panose="05000000000000000000" pitchFamily="2" charset="2"/>
              <a:buChar char="§"/>
            </a:pPr>
            <a:r>
              <a:rPr lang="en-IN" sz="2200" b="1" dirty="0" err="1">
                <a:ea typeface="Open Sans" panose="020B0606030504020204" pitchFamily="34" charset="0"/>
                <a:cs typeface="Open Sans" panose="020B0606030504020204" pitchFamily="34" charset="0"/>
              </a:rPr>
              <a:t>Kosuru</a:t>
            </a:r>
            <a:r>
              <a:rPr lang="en-IN" sz="2200" b="1" dirty="0">
                <a:ea typeface="Open Sans" panose="020B0606030504020204" pitchFamily="34" charset="0"/>
                <a:cs typeface="Open Sans" panose="020B0606030504020204" pitchFamily="34" charset="0"/>
              </a:rPr>
              <a:t> Bharath Kumar (21R11A05C8)</a:t>
            </a:r>
          </a:p>
          <a:p>
            <a:pPr marL="571500" indent="-342900">
              <a:buFont typeface="Wingdings" panose="05000000000000000000" pitchFamily="2" charset="2"/>
              <a:buChar char="§"/>
            </a:pPr>
            <a:r>
              <a:rPr lang="en-IN" sz="2200" b="1" dirty="0" err="1">
                <a:ea typeface="Open Sans" panose="020B0606030504020204" pitchFamily="34" charset="0"/>
                <a:cs typeface="Open Sans" panose="020B0606030504020204" pitchFamily="34" charset="0"/>
              </a:rPr>
              <a:t>Busholla</a:t>
            </a:r>
            <a:r>
              <a:rPr lang="en-IN" sz="2200" b="1" dirty="0">
                <a:ea typeface="Open Sans" panose="020B0606030504020204" pitchFamily="34" charset="0"/>
                <a:cs typeface="Open Sans" panose="020B0606030504020204" pitchFamily="34" charset="0"/>
              </a:rPr>
              <a:t> Srinath (21R11A05B5)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DEEE-6C0C-123F-E712-F87C15E5EAB5}"/>
              </a:ext>
            </a:extLst>
          </p:cNvPr>
          <p:cNvSpPr txBox="1"/>
          <p:nvPr/>
        </p:nvSpPr>
        <p:spPr>
          <a:xfrm>
            <a:off x="909020" y="699247"/>
            <a:ext cx="7019365" cy="838691"/>
          </a:xfrm>
          <a:prstGeom prst="rect">
            <a:avLst/>
          </a:prstGeom>
          <a:noFill/>
        </p:spPr>
        <p:txBody>
          <a:bodyPr wrap="square" rtlCol="0">
            <a:spAutoFit/>
          </a:bodyPr>
          <a:lstStyle/>
          <a:p>
            <a:r>
              <a:rPr lang="en-IN" sz="4850" b="1" dirty="0">
                <a:latin typeface="Merriweather Bold" panose="00000800000000000000" charset="0"/>
              </a:rPr>
              <a:t>Abstract:</a:t>
            </a:r>
          </a:p>
        </p:txBody>
      </p:sp>
      <p:sp>
        <p:nvSpPr>
          <p:cNvPr id="4" name="TextBox 3">
            <a:extLst>
              <a:ext uri="{FF2B5EF4-FFF2-40B4-BE49-F238E27FC236}">
                <a16:creationId xmlns:a16="http://schemas.microsoft.com/office/drawing/2014/main" id="{53785955-EFA3-279E-B63C-0706D22673F9}"/>
              </a:ext>
            </a:extLst>
          </p:cNvPr>
          <p:cNvSpPr txBox="1"/>
          <p:nvPr/>
        </p:nvSpPr>
        <p:spPr>
          <a:xfrm>
            <a:off x="1376978" y="1460515"/>
            <a:ext cx="11973261" cy="4869988"/>
          </a:xfrm>
          <a:prstGeom prst="rect">
            <a:avLst/>
          </a:prstGeom>
          <a:noFill/>
        </p:spPr>
        <p:txBody>
          <a:bodyPr wrap="square">
            <a:spAutoFit/>
          </a:bodyPr>
          <a:lstStyle/>
          <a:p>
            <a:pPr algn="just">
              <a:lnSpc>
                <a:spcPct val="150000"/>
              </a:lnSpc>
            </a:pPr>
            <a:r>
              <a:rPr lang="en-US" sz="1900" dirty="0">
                <a:latin typeface="Open Sans" panose="020B0606030504020204" pitchFamily="34" charset="0"/>
                <a:ea typeface="Open Sans" panose="020B0606030504020204" pitchFamily="34" charset="0"/>
                <a:cs typeface="Open Sans" panose="020B0606030504020204" pitchFamily="34" charset="0"/>
              </a:rPr>
              <a:t>     In today's digital landscape, Application Programming Interfaces (APIs) serve as critical components in enabling communication between systems, applications, and services. However, the widespread use of APIs also brings about significant security challenges, as APIs are increasingly targeted by attackers aiming to exploit vulnerabilities. This project focuses on designing and implementing a robust logging and monitoring system tailored specifically for API security. The system aims to track, record, and analyze security-related events within APIs to ensure the detection and quick response to potential threats. By leveraging real-time logging, integration with monitoring tools like Prometheus and Grafana, and setting up automated alerts for suspicious activities, this project aims to create a secure and resilient environment that allows API developers and administrators to proactively manage and respond to security incidents. The goal is to provide a comprehensive solution that not only secures API interactions but also aligns with modern Security Information and Event Management (SIEM) practices. </a:t>
            </a:r>
            <a:endParaRPr lang="en-IN" sz="19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500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894636"/>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403C4E"/>
                </a:solidFill>
                <a:latin typeface="Merriweather Bold" pitchFamily="34" charset="0"/>
                <a:ea typeface="Merriweather Bold" pitchFamily="34" charset="-122"/>
                <a:cs typeface="Merriweather Bold" pitchFamily="34" charset="-120"/>
              </a:rPr>
              <a:t>Project Overview</a:t>
            </a:r>
            <a:endParaRPr lang="en-US" sz="4850" dirty="0"/>
          </a:p>
        </p:txBody>
      </p:sp>
      <p:sp>
        <p:nvSpPr>
          <p:cNvPr id="4" name="Shape 1"/>
          <p:cNvSpPr/>
          <p:nvPr/>
        </p:nvSpPr>
        <p:spPr>
          <a:xfrm>
            <a:off x="864037" y="2314099"/>
            <a:ext cx="555427" cy="555427"/>
          </a:xfrm>
          <a:prstGeom prst="roundRect">
            <a:avLst>
              <a:gd name="adj" fmla="val 18669"/>
            </a:avLst>
          </a:prstGeom>
          <a:solidFill>
            <a:srgbClr val="FFD8CC"/>
          </a:solidFill>
          <a:ln w="15240">
            <a:solidFill>
              <a:srgbClr val="E5BEB2"/>
            </a:solidFill>
            <a:prstDash val="solid"/>
          </a:ln>
        </p:spPr>
      </p:sp>
      <p:sp>
        <p:nvSpPr>
          <p:cNvPr id="5" name="Text 2"/>
          <p:cNvSpPr/>
          <p:nvPr/>
        </p:nvSpPr>
        <p:spPr>
          <a:xfrm>
            <a:off x="1056918" y="2406610"/>
            <a:ext cx="169664" cy="370284"/>
          </a:xfrm>
          <a:prstGeom prst="rect">
            <a:avLst/>
          </a:prstGeom>
          <a:noFill/>
          <a:ln/>
        </p:spPr>
        <p:txBody>
          <a:bodyPr wrap="none" lIns="0" tIns="0" rIns="0" bIns="0" rtlCol="0" anchor="t"/>
          <a:lstStyle/>
          <a:p>
            <a:pPr marL="0" indent="0" algn="ctr">
              <a:lnSpc>
                <a:spcPts val="2900"/>
              </a:lnSpc>
              <a:buNone/>
            </a:pPr>
            <a:r>
              <a:rPr lang="en-US" sz="2900" b="1" dirty="0">
                <a:solidFill>
                  <a:srgbClr val="403C4E"/>
                </a:solidFill>
                <a:latin typeface="Merriweather Bold" pitchFamily="34" charset="0"/>
                <a:ea typeface="Merriweather Bold" pitchFamily="34" charset="-122"/>
                <a:cs typeface="Merriweather Bold" pitchFamily="34" charset="-120"/>
              </a:rPr>
              <a:t>1</a:t>
            </a:r>
            <a:endParaRPr lang="en-US" sz="2900" dirty="0"/>
          </a:p>
        </p:txBody>
      </p:sp>
      <p:sp>
        <p:nvSpPr>
          <p:cNvPr id="6" name="Text 3"/>
          <p:cNvSpPr/>
          <p:nvPr/>
        </p:nvSpPr>
        <p:spPr>
          <a:xfrm>
            <a:off x="1666280" y="231409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Objective</a:t>
            </a:r>
            <a:endParaRPr lang="en-US" sz="2400" dirty="0"/>
          </a:p>
        </p:txBody>
      </p:sp>
      <p:sp>
        <p:nvSpPr>
          <p:cNvPr id="7" name="Text 4"/>
          <p:cNvSpPr/>
          <p:nvPr/>
        </p:nvSpPr>
        <p:spPr>
          <a:xfrm>
            <a:off x="1666280" y="2847975"/>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Develop a robust system for tracking and identifying API security incidents in real-time.</a:t>
            </a:r>
            <a:endParaRPr lang="en-US" sz="1900" dirty="0"/>
          </a:p>
        </p:txBody>
      </p:sp>
      <p:sp>
        <p:nvSpPr>
          <p:cNvPr id="8" name="Shape 5"/>
          <p:cNvSpPr/>
          <p:nvPr/>
        </p:nvSpPr>
        <p:spPr>
          <a:xfrm>
            <a:off x="864037" y="4162544"/>
            <a:ext cx="555427" cy="555427"/>
          </a:xfrm>
          <a:prstGeom prst="roundRect">
            <a:avLst>
              <a:gd name="adj" fmla="val 18669"/>
            </a:avLst>
          </a:prstGeom>
          <a:solidFill>
            <a:srgbClr val="FFD8CC"/>
          </a:solidFill>
          <a:ln w="15240">
            <a:solidFill>
              <a:srgbClr val="E5BEB2"/>
            </a:solidFill>
            <a:prstDash val="solid"/>
          </a:ln>
        </p:spPr>
      </p:sp>
      <p:sp>
        <p:nvSpPr>
          <p:cNvPr id="9" name="Text 6"/>
          <p:cNvSpPr/>
          <p:nvPr/>
        </p:nvSpPr>
        <p:spPr>
          <a:xfrm>
            <a:off x="1029653" y="4255056"/>
            <a:ext cx="224076" cy="370284"/>
          </a:xfrm>
          <a:prstGeom prst="rect">
            <a:avLst/>
          </a:prstGeom>
          <a:noFill/>
          <a:ln/>
        </p:spPr>
        <p:txBody>
          <a:bodyPr wrap="none" lIns="0" tIns="0" rIns="0" bIns="0" rtlCol="0" anchor="t"/>
          <a:lstStyle/>
          <a:p>
            <a:pPr marL="0" indent="0" algn="ctr">
              <a:lnSpc>
                <a:spcPts val="2900"/>
              </a:lnSpc>
              <a:buNone/>
            </a:pPr>
            <a:r>
              <a:rPr lang="en-US" sz="2900" b="1" dirty="0">
                <a:solidFill>
                  <a:srgbClr val="403C4E"/>
                </a:solidFill>
                <a:latin typeface="Merriweather Bold" pitchFamily="34" charset="0"/>
                <a:ea typeface="Merriweather Bold" pitchFamily="34" charset="-122"/>
                <a:cs typeface="Merriweather Bold" pitchFamily="34" charset="-120"/>
              </a:rPr>
              <a:t>2</a:t>
            </a:r>
            <a:endParaRPr lang="en-US" sz="2900" dirty="0"/>
          </a:p>
        </p:txBody>
      </p:sp>
      <p:sp>
        <p:nvSpPr>
          <p:cNvPr id="10" name="Text 7"/>
          <p:cNvSpPr/>
          <p:nvPr/>
        </p:nvSpPr>
        <p:spPr>
          <a:xfrm>
            <a:off x="1666280" y="4162544"/>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Key Features</a:t>
            </a:r>
            <a:endParaRPr lang="en-US" sz="2400" dirty="0"/>
          </a:p>
        </p:txBody>
      </p:sp>
      <p:sp>
        <p:nvSpPr>
          <p:cNvPr id="11" name="Text 8"/>
          <p:cNvSpPr/>
          <p:nvPr/>
        </p:nvSpPr>
        <p:spPr>
          <a:xfrm>
            <a:off x="1666280" y="4696420"/>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Implement real-time logging, integrate monitoring tools, and set up automated alerts for suspicious activities.</a:t>
            </a:r>
            <a:endParaRPr lang="en-US" sz="1900" dirty="0"/>
          </a:p>
        </p:txBody>
      </p:sp>
      <p:sp>
        <p:nvSpPr>
          <p:cNvPr id="12" name="Shape 9"/>
          <p:cNvSpPr/>
          <p:nvPr/>
        </p:nvSpPr>
        <p:spPr>
          <a:xfrm>
            <a:off x="864037" y="6010989"/>
            <a:ext cx="555427" cy="555427"/>
          </a:xfrm>
          <a:prstGeom prst="roundRect">
            <a:avLst>
              <a:gd name="adj" fmla="val 18669"/>
            </a:avLst>
          </a:prstGeom>
          <a:solidFill>
            <a:srgbClr val="FFD8CC"/>
          </a:solidFill>
          <a:ln w="15240">
            <a:solidFill>
              <a:srgbClr val="E5BEB2"/>
            </a:solidFill>
            <a:prstDash val="solid"/>
          </a:ln>
        </p:spPr>
      </p:sp>
      <p:sp>
        <p:nvSpPr>
          <p:cNvPr id="13" name="Text 10"/>
          <p:cNvSpPr/>
          <p:nvPr/>
        </p:nvSpPr>
        <p:spPr>
          <a:xfrm>
            <a:off x="1036915" y="6103501"/>
            <a:ext cx="209669" cy="370284"/>
          </a:xfrm>
          <a:prstGeom prst="rect">
            <a:avLst/>
          </a:prstGeom>
          <a:noFill/>
          <a:ln/>
        </p:spPr>
        <p:txBody>
          <a:bodyPr wrap="none" lIns="0" tIns="0" rIns="0" bIns="0" rtlCol="0" anchor="t"/>
          <a:lstStyle/>
          <a:p>
            <a:pPr marL="0" indent="0" algn="ctr">
              <a:lnSpc>
                <a:spcPts val="2900"/>
              </a:lnSpc>
              <a:buNone/>
            </a:pPr>
            <a:r>
              <a:rPr lang="en-US" sz="2900" b="1" dirty="0">
                <a:solidFill>
                  <a:srgbClr val="403C4E"/>
                </a:solidFill>
                <a:latin typeface="Merriweather Bold" pitchFamily="34" charset="0"/>
                <a:ea typeface="Merriweather Bold" pitchFamily="34" charset="-122"/>
                <a:cs typeface="Merriweather Bold" pitchFamily="34" charset="-120"/>
              </a:rPr>
              <a:t>3</a:t>
            </a:r>
            <a:endParaRPr lang="en-US" sz="2900" dirty="0"/>
          </a:p>
        </p:txBody>
      </p:sp>
      <p:sp>
        <p:nvSpPr>
          <p:cNvPr id="14" name="Text 11"/>
          <p:cNvSpPr/>
          <p:nvPr/>
        </p:nvSpPr>
        <p:spPr>
          <a:xfrm>
            <a:off x="1666280" y="601098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Significance</a:t>
            </a:r>
            <a:endParaRPr lang="en-US" sz="2400" dirty="0"/>
          </a:p>
        </p:txBody>
      </p:sp>
      <p:sp>
        <p:nvSpPr>
          <p:cNvPr id="15" name="Text 12"/>
          <p:cNvSpPr/>
          <p:nvPr/>
        </p:nvSpPr>
        <p:spPr>
          <a:xfrm>
            <a:off x="1666280" y="6544866"/>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Ensure proactive API security, minimize threat response time, and align with SIEM standards.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203013"/>
            <a:ext cx="8529995" cy="771525"/>
          </a:xfrm>
          <a:prstGeom prst="rect">
            <a:avLst/>
          </a:prstGeom>
          <a:noFill/>
          <a:ln/>
        </p:spPr>
        <p:txBody>
          <a:bodyPr wrap="none" lIns="0" tIns="0" rIns="0" bIns="0" rtlCol="0" anchor="t"/>
          <a:lstStyle/>
          <a:p>
            <a:pPr marL="0" indent="0">
              <a:lnSpc>
                <a:spcPts val="6050"/>
              </a:lnSpc>
              <a:buNone/>
            </a:pPr>
            <a:r>
              <a:rPr lang="en-US" sz="4850" b="1" dirty="0">
                <a:solidFill>
                  <a:srgbClr val="403C4E"/>
                </a:solidFill>
                <a:latin typeface="Merriweather Bold" pitchFamily="34" charset="0"/>
                <a:ea typeface="Merriweather Bold" pitchFamily="34" charset="-122"/>
                <a:cs typeface="Merriweather Bold" pitchFamily="34" charset="-120"/>
              </a:rPr>
              <a:t>Existing System Challenges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Limited Visibility</a:t>
            </a:r>
            <a:endParaRPr lang="en-US" sz="2400" dirty="0"/>
          </a:p>
        </p:txBody>
      </p:sp>
      <p:sp>
        <p:nvSpPr>
          <p:cNvPr id="4" name="Text 2"/>
          <p:cNvSpPr/>
          <p:nvPr/>
        </p:nvSpPr>
        <p:spPr>
          <a:xfrm>
            <a:off x="864037"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APIs often lack comprehensive logging, hindering effective security incident tracking and analysis.</a:t>
            </a:r>
            <a:endParaRPr lang="en-US" sz="1900" dirty="0"/>
          </a:p>
        </p:txBody>
      </p:sp>
      <p:sp>
        <p:nvSpPr>
          <p:cNvPr id="5" name="Text 3"/>
          <p:cNvSpPr/>
          <p:nvPr/>
        </p:nvSpPr>
        <p:spPr>
          <a:xfrm>
            <a:off x="5372695" y="3591639"/>
            <a:ext cx="3676531"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Slow Incident Response</a:t>
            </a:r>
            <a:endParaRPr lang="en-US" sz="2400" dirty="0"/>
          </a:p>
        </p:txBody>
      </p:sp>
      <p:sp>
        <p:nvSpPr>
          <p:cNvPr id="6" name="Text 4"/>
          <p:cNvSpPr/>
          <p:nvPr/>
        </p:nvSpPr>
        <p:spPr>
          <a:xfrm>
            <a:off x="5372695"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Without real-time monitoring, identifying and responding to suspicious activities is significantly delayed.</a:t>
            </a:r>
            <a:endParaRPr lang="en-US" sz="1900" dirty="0"/>
          </a:p>
        </p:txBody>
      </p:sp>
      <p:sp>
        <p:nvSpPr>
          <p:cNvPr id="7" name="Text 5"/>
          <p:cNvSpPr/>
          <p:nvPr/>
        </p:nvSpPr>
        <p:spPr>
          <a:xfrm>
            <a:off x="9881354" y="3591639"/>
            <a:ext cx="3262074" cy="385763"/>
          </a:xfrm>
          <a:prstGeom prst="rect">
            <a:avLst/>
          </a:prstGeom>
          <a:noFill/>
          <a:ln/>
        </p:spPr>
        <p:txBody>
          <a:bodyPr wrap="none" lIns="0" tIns="0" rIns="0" bIns="0" rtlCol="0" anchor="t"/>
          <a:lstStyle/>
          <a:p>
            <a:pPr marL="0" indent="0">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Minimal Automation</a:t>
            </a:r>
            <a:endParaRPr lang="en-US" sz="2400" dirty="0"/>
          </a:p>
        </p:txBody>
      </p:sp>
      <p:sp>
        <p:nvSpPr>
          <p:cNvPr id="8" name="Text 6"/>
          <p:cNvSpPr/>
          <p:nvPr/>
        </p:nvSpPr>
        <p:spPr>
          <a:xfrm>
            <a:off x="9881354"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403C4E"/>
                </a:solidFill>
                <a:latin typeface="Open Sans" pitchFamily="34" charset="0"/>
                <a:ea typeface="Open Sans" pitchFamily="34" charset="-122"/>
                <a:cs typeface="Open Sans" pitchFamily="34" charset="-120"/>
              </a:rPr>
              <a:t>Current setups frequently lack automated alerts, leading to delayed responses to potential security threats.</a:t>
            </a:r>
            <a:endParaRPr lang="en-US" sz="1900" dirty="0"/>
          </a:p>
        </p:txBody>
      </p:sp>
      <p:sp>
        <p:nvSpPr>
          <p:cNvPr id="9" name="Rectangle 8">
            <a:extLst>
              <a:ext uri="{FF2B5EF4-FFF2-40B4-BE49-F238E27FC236}">
                <a16:creationId xmlns:a16="http://schemas.microsoft.com/office/drawing/2014/main" id="{1187822F-B397-2FDD-CA59-12A96A83E59A}"/>
              </a:ext>
            </a:extLst>
          </p:cNvPr>
          <p:cNvSpPr/>
          <p:nvPr/>
        </p:nvSpPr>
        <p:spPr>
          <a:xfrm>
            <a:off x="11969262" y="7362092"/>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2883"/>
          </a:xfrm>
          <a:prstGeom prst="rect">
            <a:avLst/>
          </a:prstGeom>
        </p:spPr>
      </p:pic>
      <p:sp>
        <p:nvSpPr>
          <p:cNvPr id="3" name="Text 0"/>
          <p:cNvSpPr/>
          <p:nvPr/>
        </p:nvSpPr>
        <p:spPr>
          <a:xfrm>
            <a:off x="591622" y="2483167"/>
            <a:ext cx="4225885" cy="528161"/>
          </a:xfrm>
          <a:prstGeom prst="rect">
            <a:avLst/>
          </a:prstGeom>
          <a:noFill/>
          <a:ln/>
        </p:spPr>
        <p:txBody>
          <a:bodyPr wrap="none" lIns="0" tIns="0" rIns="0" bIns="0" rtlCol="0" anchor="t"/>
          <a:lstStyle/>
          <a:p>
            <a:pPr marL="0" indent="0">
              <a:lnSpc>
                <a:spcPts val="4150"/>
              </a:lnSpc>
              <a:buNone/>
            </a:pPr>
            <a:r>
              <a:rPr lang="en-US" sz="3850" b="1" dirty="0">
                <a:solidFill>
                  <a:srgbClr val="403C4E"/>
                </a:solidFill>
                <a:latin typeface="Merriweather Bold" pitchFamily="34" charset="0"/>
                <a:ea typeface="Merriweather Bold" pitchFamily="34" charset="-122"/>
                <a:cs typeface="Merriweather Bold" pitchFamily="34" charset="-120"/>
              </a:rPr>
              <a:t>Proposed Solution</a:t>
            </a:r>
            <a:endParaRPr lang="en-US" sz="3850" dirty="0"/>
          </a:p>
        </p:txBody>
      </p:sp>
      <p:sp>
        <p:nvSpPr>
          <p:cNvPr id="4" name="Shape 1"/>
          <p:cNvSpPr/>
          <p:nvPr/>
        </p:nvSpPr>
        <p:spPr>
          <a:xfrm>
            <a:off x="822246" y="3192065"/>
            <a:ext cx="22860" cy="4402098"/>
          </a:xfrm>
          <a:prstGeom prst="roundRect">
            <a:avLst>
              <a:gd name="adj" fmla="val 310565"/>
            </a:avLst>
          </a:prstGeom>
          <a:solidFill>
            <a:srgbClr val="E5BEB2"/>
          </a:solidFill>
          <a:ln/>
        </p:spPr>
      </p:sp>
      <p:sp>
        <p:nvSpPr>
          <p:cNvPr id="5" name="Shape 2"/>
          <p:cNvSpPr/>
          <p:nvPr/>
        </p:nvSpPr>
        <p:spPr>
          <a:xfrm>
            <a:off x="1012388" y="3590023"/>
            <a:ext cx="591622" cy="22860"/>
          </a:xfrm>
          <a:prstGeom prst="roundRect">
            <a:avLst>
              <a:gd name="adj" fmla="val 310565"/>
            </a:avLst>
          </a:prstGeom>
          <a:solidFill>
            <a:srgbClr val="E5BEB2"/>
          </a:solidFill>
          <a:ln/>
        </p:spPr>
      </p:sp>
      <p:sp>
        <p:nvSpPr>
          <p:cNvPr id="6" name="Shape 3"/>
          <p:cNvSpPr/>
          <p:nvPr/>
        </p:nvSpPr>
        <p:spPr>
          <a:xfrm>
            <a:off x="643533" y="3424356"/>
            <a:ext cx="380286" cy="380286"/>
          </a:xfrm>
          <a:prstGeom prst="roundRect">
            <a:avLst>
              <a:gd name="adj" fmla="val 18669"/>
            </a:avLst>
          </a:prstGeom>
          <a:solidFill>
            <a:srgbClr val="FFD8CC"/>
          </a:solidFill>
          <a:ln w="7620">
            <a:solidFill>
              <a:srgbClr val="E5BEB2"/>
            </a:solidFill>
            <a:prstDash val="solid"/>
          </a:ln>
        </p:spPr>
      </p:sp>
      <p:sp>
        <p:nvSpPr>
          <p:cNvPr id="7" name="Text 4"/>
          <p:cNvSpPr/>
          <p:nvPr/>
        </p:nvSpPr>
        <p:spPr>
          <a:xfrm>
            <a:off x="787003" y="3506923"/>
            <a:ext cx="116205" cy="253603"/>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1</a:t>
            </a:r>
            <a:endParaRPr lang="en-US" sz="1950" dirty="0"/>
          </a:p>
        </p:txBody>
      </p:sp>
      <p:sp>
        <p:nvSpPr>
          <p:cNvPr id="8" name="Text 5"/>
          <p:cNvSpPr/>
          <p:nvPr/>
        </p:nvSpPr>
        <p:spPr>
          <a:xfrm>
            <a:off x="1774746" y="3480842"/>
            <a:ext cx="2112883" cy="264081"/>
          </a:xfrm>
          <a:prstGeom prst="rect">
            <a:avLst/>
          </a:prstGeom>
          <a:noFill/>
          <a:ln/>
        </p:spPr>
        <p:txBody>
          <a:bodyPr wrap="none" lIns="0" tIns="0" rIns="0" bIns="0" rtlCol="0" anchor="t"/>
          <a:lstStyle/>
          <a:p>
            <a:pPr marL="0" indent="0" algn="l">
              <a:lnSpc>
                <a:spcPts val="2050"/>
              </a:lnSpc>
              <a:buNone/>
            </a:pPr>
            <a:r>
              <a:rPr lang="en-US" sz="2400" b="1" dirty="0">
                <a:solidFill>
                  <a:srgbClr val="403C4E"/>
                </a:solidFill>
                <a:latin typeface="Merriweather Bold" pitchFamily="34" charset="0"/>
                <a:ea typeface="Merriweather Bold" pitchFamily="34" charset="-122"/>
                <a:cs typeface="Merriweather Bold" pitchFamily="34" charset="-120"/>
              </a:rPr>
              <a:t>Real-Time Logging</a:t>
            </a:r>
            <a:endParaRPr lang="en-US" sz="2400" dirty="0"/>
          </a:p>
        </p:txBody>
      </p:sp>
      <p:sp>
        <p:nvSpPr>
          <p:cNvPr id="9" name="Text 6"/>
          <p:cNvSpPr/>
          <p:nvPr/>
        </p:nvSpPr>
        <p:spPr>
          <a:xfrm>
            <a:off x="1774746" y="3895368"/>
            <a:ext cx="12264033" cy="270510"/>
          </a:xfrm>
          <a:prstGeom prst="rect">
            <a:avLst/>
          </a:prstGeom>
          <a:noFill/>
          <a:ln/>
        </p:spPr>
        <p:txBody>
          <a:bodyPr wrap="none" lIns="0" tIns="0" rIns="0" bIns="0" rtlCol="0" anchor="t"/>
          <a:lstStyle/>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Capture and analyze security-related events as they occur, providing immediate insights.</a:t>
            </a:r>
            <a:endParaRPr lang="en-US" sz="1900" dirty="0"/>
          </a:p>
        </p:txBody>
      </p:sp>
      <p:sp>
        <p:nvSpPr>
          <p:cNvPr id="10" name="Shape 7"/>
          <p:cNvSpPr/>
          <p:nvPr/>
        </p:nvSpPr>
        <p:spPr>
          <a:xfrm>
            <a:off x="1035129" y="4802709"/>
            <a:ext cx="591622" cy="22860"/>
          </a:xfrm>
          <a:prstGeom prst="roundRect">
            <a:avLst>
              <a:gd name="adj" fmla="val 310565"/>
            </a:avLst>
          </a:prstGeom>
          <a:solidFill>
            <a:srgbClr val="E5BEB2"/>
          </a:solidFill>
          <a:ln/>
        </p:spPr>
      </p:sp>
      <p:sp>
        <p:nvSpPr>
          <p:cNvPr id="11" name="Shape 8"/>
          <p:cNvSpPr/>
          <p:nvPr/>
        </p:nvSpPr>
        <p:spPr>
          <a:xfrm>
            <a:off x="654963" y="4640130"/>
            <a:ext cx="380286" cy="380286"/>
          </a:xfrm>
          <a:prstGeom prst="roundRect">
            <a:avLst>
              <a:gd name="adj" fmla="val 18669"/>
            </a:avLst>
          </a:prstGeom>
          <a:solidFill>
            <a:srgbClr val="FFD8CC"/>
          </a:solidFill>
          <a:ln w="7620">
            <a:solidFill>
              <a:srgbClr val="E5BEB2"/>
            </a:solidFill>
            <a:prstDash val="solid"/>
          </a:ln>
        </p:spPr>
      </p:sp>
      <p:sp>
        <p:nvSpPr>
          <p:cNvPr id="12" name="Text 9"/>
          <p:cNvSpPr/>
          <p:nvPr/>
        </p:nvSpPr>
        <p:spPr>
          <a:xfrm>
            <a:off x="768310" y="4703471"/>
            <a:ext cx="153472" cy="253603"/>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2</a:t>
            </a:r>
            <a:endParaRPr lang="en-US" sz="1950" dirty="0"/>
          </a:p>
        </p:txBody>
      </p:sp>
      <p:sp>
        <p:nvSpPr>
          <p:cNvPr id="13" name="Text 10"/>
          <p:cNvSpPr/>
          <p:nvPr/>
        </p:nvSpPr>
        <p:spPr>
          <a:xfrm>
            <a:off x="1774746" y="4672727"/>
            <a:ext cx="2399943" cy="264081"/>
          </a:xfrm>
          <a:prstGeom prst="rect">
            <a:avLst/>
          </a:prstGeom>
          <a:noFill/>
          <a:ln/>
        </p:spPr>
        <p:txBody>
          <a:bodyPr wrap="none" lIns="0" tIns="0" rIns="0" bIns="0" rtlCol="0" anchor="t"/>
          <a:lstStyle/>
          <a:p>
            <a:pPr marL="0" indent="0" algn="l">
              <a:lnSpc>
                <a:spcPts val="2050"/>
              </a:lnSpc>
              <a:buNone/>
            </a:pPr>
            <a:r>
              <a:rPr lang="en-US" sz="2400" b="1" dirty="0">
                <a:solidFill>
                  <a:srgbClr val="403C4E"/>
                </a:solidFill>
                <a:latin typeface="Merriweather Bold" pitchFamily="34" charset="0"/>
                <a:ea typeface="Merriweather Bold" pitchFamily="34" charset="-122"/>
                <a:cs typeface="Merriweather Bold" pitchFamily="34" charset="-120"/>
              </a:rPr>
              <a:t>Integrated Monitoring</a:t>
            </a:r>
            <a:endParaRPr lang="en-US" sz="2400" dirty="0"/>
          </a:p>
        </p:txBody>
      </p:sp>
      <p:sp>
        <p:nvSpPr>
          <p:cNvPr id="14" name="Text 11"/>
          <p:cNvSpPr/>
          <p:nvPr/>
        </p:nvSpPr>
        <p:spPr>
          <a:xfrm>
            <a:off x="1774746" y="5038130"/>
            <a:ext cx="12264033" cy="270510"/>
          </a:xfrm>
          <a:prstGeom prst="rect">
            <a:avLst/>
          </a:prstGeom>
          <a:noFill/>
          <a:ln/>
        </p:spPr>
        <p:txBody>
          <a:bodyPr wrap="none" lIns="0" tIns="0" rIns="0" bIns="0" rtlCol="0" anchor="t"/>
          <a:lstStyle/>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Utilize Prometheus and Grafana to visualize data, offering clear and actionable insights.</a:t>
            </a:r>
            <a:endParaRPr lang="en-US" sz="1900" dirty="0"/>
          </a:p>
        </p:txBody>
      </p:sp>
      <p:sp>
        <p:nvSpPr>
          <p:cNvPr id="15" name="Shape 12"/>
          <p:cNvSpPr/>
          <p:nvPr/>
        </p:nvSpPr>
        <p:spPr>
          <a:xfrm>
            <a:off x="1028266" y="5925153"/>
            <a:ext cx="591622" cy="22860"/>
          </a:xfrm>
          <a:prstGeom prst="roundRect">
            <a:avLst>
              <a:gd name="adj" fmla="val 310565"/>
            </a:avLst>
          </a:prstGeom>
          <a:solidFill>
            <a:srgbClr val="E5BEB2"/>
          </a:solidFill>
          <a:ln/>
        </p:spPr>
      </p:sp>
      <p:sp>
        <p:nvSpPr>
          <p:cNvPr id="16" name="Shape 13"/>
          <p:cNvSpPr/>
          <p:nvPr/>
        </p:nvSpPr>
        <p:spPr>
          <a:xfrm>
            <a:off x="654963" y="5739862"/>
            <a:ext cx="380286" cy="380286"/>
          </a:xfrm>
          <a:prstGeom prst="roundRect">
            <a:avLst>
              <a:gd name="adj" fmla="val 18669"/>
            </a:avLst>
          </a:prstGeom>
          <a:solidFill>
            <a:srgbClr val="FFD8CC"/>
          </a:solidFill>
          <a:ln w="7620">
            <a:solidFill>
              <a:srgbClr val="E5BEB2"/>
            </a:solidFill>
            <a:prstDash val="solid"/>
          </a:ln>
        </p:spPr>
      </p:sp>
      <p:sp>
        <p:nvSpPr>
          <p:cNvPr id="17" name="Text 14"/>
          <p:cNvSpPr/>
          <p:nvPr/>
        </p:nvSpPr>
        <p:spPr>
          <a:xfrm>
            <a:off x="773311" y="5803201"/>
            <a:ext cx="143589" cy="253603"/>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3</a:t>
            </a:r>
            <a:endParaRPr lang="en-US" sz="1950" dirty="0"/>
          </a:p>
        </p:txBody>
      </p:sp>
      <p:sp>
        <p:nvSpPr>
          <p:cNvPr id="18" name="Text 15"/>
          <p:cNvSpPr/>
          <p:nvPr/>
        </p:nvSpPr>
        <p:spPr>
          <a:xfrm>
            <a:off x="1774746" y="5815489"/>
            <a:ext cx="2112883" cy="264081"/>
          </a:xfrm>
          <a:prstGeom prst="rect">
            <a:avLst/>
          </a:prstGeom>
          <a:noFill/>
          <a:ln/>
        </p:spPr>
        <p:txBody>
          <a:bodyPr wrap="none" lIns="0" tIns="0" rIns="0" bIns="0" rtlCol="0" anchor="t"/>
          <a:lstStyle/>
          <a:p>
            <a:pPr marL="0" indent="0" algn="l">
              <a:lnSpc>
                <a:spcPts val="2050"/>
              </a:lnSpc>
              <a:buNone/>
            </a:pPr>
            <a:r>
              <a:rPr lang="en-US" sz="2400" b="1" dirty="0">
                <a:solidFill>
                  <a:srgbClr val="403C4E"/>
                </a:solidFill>
                <a:latin typeface="Merriweather Bold" pitchFamily="34" charset="0"/>
                <a:ea typeface="Merriweather Bold" pitchFamily="34" charset="-122"/>
                <a:cs typeface="Merriweather Bold" pitchFamily="34" charset="-120"/>
              </a:rPr>
              <a:t>Automated Alerting</a:t>
            </a:r>
            <a:endParaRPr lang="en-US" sz="2400" dirty="0"/>
          </a:p>
        </p:txBody>
      </p:sp>
      <p:sp>
        <p:nvSpPr>
          <p:cNvPr id="19" name="Text 16"/>
          <p:cNvSpPr/>
          <p:nvPr/>
        </p:nvSpPr>
        <p:spPr>
          <a:xfrm>
            <a:off x="1774746" y="6180892"/>
            <a:ext cx="12264033" cy="270510"/>
          </a:xfrm>
          <a:prstGeom prst="rect">
            <a:avLst/>
          </a:prstGeom>
          <a:noFill/>
          <a:ln/>
        </p:spPr>
        <p:txBody>
          <a:bodyPr wrap="none" lIns="0" tIns="0" rIns="0" bIns="0" rtlCol="0" anchor="t"/>
          <a:lstStyle/>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Configure alerts for specific risk events, notifying administrators instantly of potential threats.</a:t>
            </a:r>
            <a:endParaRPr lang="en-US" sz="1900" dirty="0"/>
          </a:p>
        </p:txBody>
      </p:sp>
      <p:sp>
        <p:nvSpPr>
          <p:cNvPr id="20" name="Shape 17"/>
          <p:cNvSpPr/>
          <p:nvPr/>
        </p:nvSpPr>
        <p:spPr>
          <a:xfrm>
            <a:off x="1012388" y="7072093"/>
            <a:ext cx="591622" cy="22860"/>
          </a:xfrm>
          <a:prstGeom prst="roundRect">
            <a:avLst>
              <a:gd name="adj" fmla="val 310565"/>
            </a:avLst>
          </a:prstGeom>
          <a:solidFill>
            <a:srgbClr val="E5BEB2"/>
          </a:solidFill>
          <a:ln/>
        </p:spPr>
      </p:sp>
      <p:sp>
        <p:nvSpPr>
          <p:cNvPr id="21" name="Shape 18"/>
          <p:cNvSpPr/>
          <p:nvPr/>
        </p:nvSpPr>
        <p:spPr>
          <a:xfrm>
            <a:off x="654963" y="6904138"/>
            <a:ext cx="380286" cy="380286"/>
          </a:xfrm>
          <a:prstGeom prst="roundRect">
            <a:avLst>
              <a:gd name="adj" fmla="val 18669"/>
            </a:avLst>
          </a:prstGeom>
          <a:solidFill>
            <a:srgbClr val="FFD8CC"/>
          </a:solidFill>
          <a:ln w="7620">
            <a:solidFill>
              <a:srgbClr val="E5BEB2"/>
            </a:solidFill>
            <a:prstDash val="solid"/>
          </a:ln>
        </p:spPr>
      </p:sp>
      <p:sp>
        <p:nvSpPr>
          <p:cNvPr id="22" name="Text 19"/>
          <p:cNvSpPr/>
          <p:nvPr/>
        </p:nvSpPr>
        <p:spPr>
          <a:xfrm>
            <a:off x="761286" y="6967486"/>
            <a:ext cx="167640" cy="253603"/>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4</a:t>
            </a:r>
            <a:endParaRPr lang="en-US" sz="1950" dirty="0"/>
          </a:p>
        </p:txBody>
      </p:sp>
      <p:sp>
        <p:nvSpPr>
          <p:cNvPr id="23" name="Text 20"/>
          <p:cNvSpPr/>
          <p:nvPr/>
        </p:nvSpPr>
        <p:spPr>
          <a:xfrm>
            <a:off x="1774746" y="6958251"/>
            <a:ext cx="2112883" cy="264081"/>
          </a:xfrm>
          <a:prstGeom prst="rect">
            <a:avLst/>
          </a:prstGeom>
          <a:noFill/>
          <a:ln/>
        </p:spPr>
        <p:txBody>
          <a:bodyPr wrap="none" lIns="0" tIns="0" rIns="0" bIns="0" rtlCol="0" anchor="t"/>
          <a:lstStyle/>
          <a:p>
            <a:pPr marL="0" indent="0" algn="l">
              <a:lnSpc>
                <a:spcPts val="2050"/>
              </a:lnSpc>
              <a:buNone/>
            </a:pPr>
            <a:r>
              <a:rPr lang="en-US" sz="2400" b="1" dirty="0">
                <a:solidFill>
                  <a:srgbClr val="403C4E"/>
                </a:solidFill>
                <a:latin typeface="Merriweather Bold" pitchFamily="34" charset="0"/>
                <a:ea typeface="Merriweather Bold" pitchFamily="34" charset="-122"/>
                <a:cs typeface="Merriweather Bold" pitchFamily="34" charset="-120"/>
              </a:rPr>
              <a:t>SIEM Compliance</a:t>
            </a:r>
            <a:endParaRPr lang="en-US" sz="2400" dirty="0"/>
          </a:p>
        </p:txBody>
      </p:sp>
      <p:sp>
        <p:nvSpPr>
          <p:cNvPr id="24" name="Text 21"/>
          <p:cNvSpPr/>
          <p:nvPr/>
        </p:nvSpPr>
        <p:spPr>
          <a:xfrm>
            <a:off x="1774746" y="7323653"/>
            <a:ext cx="12264033" cy="270510"/>
          </a:xfrm>
          <a:prstGeom prst="rect">
            <a:avLst/>
          </a:prstGeom>
          <a:noFill/>
          <a:ln/>
        </p:spPr>
        <p:txBody>
          <a:bodyPr wrap="none" lIns="0" tIns="0" rIns="0" bIns="0" rtlCol="0" anchor="t"/>
          <a:lstStyle/>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Adhere to Security Information and Event Management best practices for comprehensive </a:t>
            </a:r>
          </a:p>
          <a:p>
            <a:pPr marL="0" indent="0" algn="l">
              <a:lnSpc>
                <a:spcPts val="2100"/>
              </a:lnSpc>
              <a:buNone/>
            </a:pPr>
            <a:r>
              <a:rPr lang="en-US" sz="1900" dirty="0">
                <a:solidFill>
                  <a:srgbClr val="403C4E"/>
                </a:solidFill>
                <a:latin typeface="Open Sans" pitchFamily="34" charset="0"/>
                <a:ea typeface="Open Sans" pitchFamily="34" charset="-122"/>
                <a:cs typeface="Open Sans" pitchFamily="34" charset="-120"/>
              </a:rPr>
              <a:t>security.</a:t>
            </a:r>
            <a:endParaRPr lang="en-US" sz="1900" dirty="0"/>
          </a:p>
        </p:txBody>
      </p:sp>
      <p:sp>
        <p:nvSpPr>
          <p:cNvPr id="25" name="Rectangle 24">
            <a:extLst>
              <a:ext uri="{FF2B5EF4-FFF2-40B4-BE49-F238E27FC236}">
                <a16:creationId xmlns:a16="http://schemas.microsoft.com/office/drawing/2014/main" id="{8A6810EC-AFC7-82B5-A932-03C770914C99}"/>
              </a:ext>
            </a:extLst>
          </p:cNvPr>
          <p:cNvSpPr/>
          <p:nvPr/>
        </p:nvSpPr>
        <p:spPr>
          <a:xfrm>
            <a:off x="11980985" y="7373815"/>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084332" y="469821"/>
            <a:ext cx="4861917" cy="533995"/>
          </a:xfrm>
          <a:prstGeom prst="rect">
            <a:avLst/>
          </a:prstGeom>
          <a:noFill/>
          <a:ln/>
        </p:spPr>
        <p:txBody>
          <a:bodyPr wrap="none" lIns="0" tIns="0" rIns="0" bIns="0" rtlCol="0" anchor="t"/>
          <a:lstStyle/>
          <a:p>
            <a:pPr marL="0" indent="0">
              <a:lnSpc>
                <a:spcPts val="4200"/>
              </a:lnSpc>
              <a:buNone/>
            </a:pPr>
            <a:r>
              <a:rPr lang="en-US" sz="3850" b="1" dirty="0">
                <a:solidFill>
                  <a:srgbClr val="403C4E"/>
                </a:solidFill>
                <a:latin typeface="Merriweather Bold" pitchFamily="34" charset="0"/>
                <a:ea typeface="Merriweather Bold" pitchFamily="34" charset="-122"/>
                <a:cs typeface="Merriweather Bold" pitchFamily="34" charset="-120"/>
              </a:rPr>
              <a:t>Technologies Involved</a:t>
            </a:r>
            <a:endParaRPr lang="en-US" sz="3850" dirty="0"/>
          </a:p>
        </p:txBody>
      </p:sp>
      <p:pic>
        <p:nvPicPr>
          <p:cNvPr id="4" name="Image 1" descr="preencoded.png"/>
          <p:cNvPicPr>
            <a:picLocks noChangeAspect="1"/>
          </p:cNvPicPr>
          <p:nvPr/>
        </p:nvPicPr>
        <p:blipFill>
          <a:blip r:embed="rId4"/>
          <a:stretch>
            <a:fillRect/>
          </a:stretch>
        </p:blipFill>
        <p:spPr>
          <a:xfrm>
            <a:off x="6073574" y="1346759"/>
            <a:ext cx="533995" cy="533995"/>
          </a:xfrm>
          <a:prstGeom prst="rect">
            <a:avLst/>
          </a:prstGeom>
        </p:spPr>
      </p:pic>
      <p:sp>
        <p:nvSpPr>
          <p:cNvPr id="5" name="Text 1"/>
          <p:cNvSpPr/>
          <p:nvPr/>
        </p:nvSpPr>
        <p:spPr>
          <a:xfrm>
            <a:off x="6719033" y="1353979"/>
            <a:ext cx="2135624" cy="266938"/>
          </a:xfrm>
          <a:prstGeom prst="rect">
            <a:avLst/>
          </a:prstGeom>
          <a:noFill/>
          <a:ln/>
        </p:spPr>
        <p:txBody>
          <a:bodyPr wrap="none" lIns="0" tIns="0" rIns="0" bIns="0" rtlCol="0" anchor="t"/>
          <a:lstStyle/>
          <a:p>
            <a:pPr marL="0" indent="0" algn="l">
              <a:lnSpc>
                <a:spcPts val="2100"/>
              </a:lnSpc>
              <a:buNone/>
            </a:pPr>
            <a:r>
              <a:rPr lang="en-US" sz="2400" b="1" dirty="0">
                <a:solidFill>
                  <a:srgbClr val="403C4E"/>
                </a:solidFill>
                <a:latin typeface="Merriweather Bold" pitchFamily="34" charset="0"/>
                <a:ea typeface="Merriweather Bold" pitchFamily="34" charset="-122"/>
                <a:cs typeface="Merriweather Bold" pitchFamily="34" charset="-120"/>
              </a:rPr>
              <a:t>Backend</a:t>
            </a:r>
            <a:endParaRPr lang="en-US" sz="2400" dirty="0"/>
          </a:p>
        </p:txBody>
      </p:sp>
      <p:sp>
        <p:nvSpPr>
          <p:cNvPr id="6" name="Text 2"/>
          <p:cNvSpPr/>
          <p:nvPr/>
        </p:nvSpPr>
        <p:spPr>
          <a:xfrm>
            <a:off x="6719033" y="1687115"/>
            <a:ext cx="7948136" cy="273368"/>
          </a:xfrm>
          <a:prstGeom prst="rect">
            <a:avLst/>
          </a:prstGeom>
          <a:noFill/>
          <a:ln/>
        </p:spPr>
        <p:txBody>
          <a:bodyPr wrap="none" lIns="0" tIns="0" rIns="0" bIns="0" rtlCol="0" anchor="t"/>
          <a:lstStyle/>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Node.js with Express for building and securing robust APIs.</a:t>
            </a:r>
            <a:endParaRPr lang="en-US" sz="1900" dirty="0"/>
          </a:p>
        </p:txBody>
      </p:sp>
      <p:pic>
        <p:nvPicPr>
          <p:cNvPr id="7" name="Image 2" descr="preencoded.png"/>
          <p:cNvPicPr>
            <a:picLocks noChangeAspect="1"/>
          </p:cNvPicPr>
          <p:nvPr/>
        </p:nvPicPr>
        <p:blipFill>
          <a:blip r:embed="rId5"/>
          <a:stretch>
            <a:fillRect/>
          </a:stretch>
        </p:blipFill>
        <p:spPr>
          <a:xfrm>
            <a:off x="6033978" y="2827203"/>
            <a:ext cx="634701" cy="634701"/>
          </a:xfrm>
          <a:prstGeom prst="rect">
            <a:avLst/>
          </a:prstGeom>
        </p:spPr>
      </p:pic>
      <p:sp>
        <p:nvSpPr>
          <p:cNvPr id="8" name="Text 3"/>
          <p:cNvSpPr/>
          <p:nvPr/>
        </p:nvSpPr>
        <p:spPr>
          <a:xfrm>
            <a:off x="6719033" y="2890600"/>
            <a:ext cx="2135624" cy="266938"/>
          </a:xfrm>
          <a:prstGeom prst="rect">
            <a:avLst/>
          </a:prstGeom>
          <a:noFill/>
          <a:ln/>
        </p:spPr>
        <p:txBody>
          <a:bodyPr wrap="none" lIns="0" tIns="0" rIns="0" bIns="0" rtlCol="0" anchor="t"/>
          <a:lstStyle/>
          <a:p>
            <a:pPr marL="0" indent="0" algn="l">
              <a:lnSpc>
                <a:spcPts val="2100"/>
              </a:lnSpc>
              <a:buNone/>
            </a:pPr>
            <a:r>
              <a:rPr lang="en-US" sz="2400" b="1" dirty="0">
                <a:solidFill>
                  <a:srgbClr val="403C4E"/>
                </a:solidFill>
                <a:latin typeface="Merriweather Bold" pitchFamily="34" charset="0"/>
                <a:ea typeface="Merriweather Bold" pitchFamily="34" charset="-122"/>
                <a:cs typeface="Merriweather Bold" pitchFamily="34" charset="-120"/>
              </a:rPr>
              <a:t>Database</a:t>
            </a:r>
            <a:endParaRPr lang="en-US" sz="2400" dirty="0"/>
          </a:p>
        </p:txBody>
      </p:sp>
      <p:sp>
        <p:nvSpPr>
          <p:cNvPr id="9" name="Text 4"/>
          <p:cNvSpPr/>
          <p:nvPr/>
        </p:nvSpPr>
        <p:spPr>
          <a:xfrm>
            <a:off x="6719033" y="3191708"/>
            <a:ext cx="7948136" cy="273368"/>
          </a:xfrm>
          <a:prstGeom prst="rect">
            <a:avLst/>
          </a:prstGeom>
          <a:noFill/>
          <a:ln/>
        </p:spPr>
        <p:txBody>
          <a:bodyPr wrap="none" lIns="0" tIns="0" rIns="0" bIns="0" rtlCol="0" anchor="t"/>
          <a:lstStyle/>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MongoDB or MySQL for efficient structured data and log storage.</a:t>
            </a:r>
            <a:endParaRPr lang="en-US" sz="1900" dirty="0"/>
          </a:p>
        </p:txBody>
      </p:sp>
      <p:pic>
        <p:nvPicPr>
          <p:cNvPr id="10" name="Image 3" descr="preencoded.png"/>
          <p:cNvPicPr>
            <a:picLocks noChangeAspect="1"/>
          </p:cNvPicPr>
          <p:nvPr/>
        </p:nvPicPr>
        <p:blipFill>
          <a:blip r:embed="rId6"/>
          <a:stretch>
            <a:fillRect/>
          </a:stretch>
        </p:blipFill>
        <p:spPr>
          <a:xfrm>
            <a:off x="6029714" y="4376825"/>
            <a:ext cx="688928" cy="688928"/>
          </a:xfrm>
          <a:prstGeom prst="rect">
            <a:avLst/>
          </a:prstGeom>
        </p:spPr>
      </p:pic>
      <p:sp>
        <p:nvSpPr>
          <p:cNvPr id="11" name="Text 5"/>
          <p:cNvSpPr/>
          <p:nvPr/>
        </p:nvSpPr>
        <p:spPr>
          <a:xfrm>
            <a:off x="6728728" y="4383398"/>
            <a:ext cx="2135624" cy="266938"/>
          </a:xfrm>
          <a:prstGeom prst="rect">
            <a:avLst/>
          </a:prstGeom>
          <a:noFill/>
          <a:ln/>
        </p:spPr>
        <p:txBody>
          <a:bodyPr wrap="none" lIns="0" tIns="0" rIns="0" bIns="0" rtlCol="0" anchor="t"/>
          <a:lstStyle/>
          <a:p>
            <a:pPr marL="0" indent="0" algn="l">
              <a:lnSpc>
                <a:spcPts val="2100"/>
              </a:lnSpc>
              <a:buNone/>
            </a:pPr>
            <a:r>
              <a:rPr lang="en-US" sz="2400" b="1" dirty="0">
                <a:solidFill>
                  <a:srgbClr val="403C4E"/>
                </a:solidFill>
                <a:latin typeface="Merriweather Bold" pitchFamily="34" charset="0"/>
                <a:ea typeface="Merriweather Bold" pitchFamily="34" charset="-122"/>
                <a:cs typeface="Merriweather Bold" pitchFamily="34" charset="-120"/>
              </a:rPr>
              <a:t>Monitoring</a:t>
            </a:r>
            <a:endParaRPr lang="en-US" sz="2400" dirty="0"/>
          </a:p>
        </p:txBody>
      </p:sp>
      <p:sp>
        <p:nvSpPr>
          <p:cNvPr id="12" name="Text 6"/>
          <p:cNvSpPr/>
          <p:nvPr/>
        </p:nvSpPr>
        <p:spPr>
          <a:xfrm>
            <a:off x="6728728" y="4700317"/>
            <a:ext cx="7148637" cy="688928"/>
          </a:xfrm>
          <a:prstGeom prst="rect">
            <a:avLst/>
          </a:prstGeom>
          <a:noFill/>
          <a:ln/>
        </p:spPr>
        <p:txBody>
          <a:bodyPr wrap="none" lIns="0" tIns="0" rIns="0" bIns="0" rtlCol="0" anchor="t"/>
          <a:lstStyle/>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Prometheus and Grafana for collecting metrics and visualizing</a:t>
            </a:r>
          </a:p>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real-time data.</a:t>
            </a:r>
            <a:endParaRPr lang="en-US" sz="1900" dirty="0"/>
          </a:p>
        </p:txBody>
      </p:sp>
      <p:pic>
        <p:nvPicPr>
          <p:cNvPr id="13" name="Image 4" descr="preencoded.png"/>
          <p:cNvPicPr>
            <a:picLocks noChangeAspect="1"/>
          </p:cNvPicPr>
          <p:nvPr/>
        </p:nvPicPr>
        <p:blipFill>
          <a:blip r:embed="rId7"/>
          <a:stretch>
            <a:fillRect/>
          </a:stretch>
        </p:blipFill>
        <p:spPr>
          <a:xfrm>
            <a:off x="6116437" y="6115271"/>
            <a:ext cx="646065" cy="646065"/>
          </a:xfrm>
          <a:prstGeom prst="rect">
            <a:avLst/>
          </a:prstGeom>
        </p:spPr>
      </p:pic>
      <p:sp>
        <p:nvSpPr>
          <p:cNvPr id="14" name="Text 7"/>
          <p:cNvSpPr/>
          <p:nvPr/>
        </p:nvSpPr>
        <p:spPr>
          <a:xfrm>
            <a:off x="6880398" y="6171366"/>
            <a:ext cx="2135624" cy="266938"/>
          </a:xfrm>
          <a:prstGeom prst="rect">
            <a:avLst/>
          </a:prstGeom>
          <a:noFill/>
          <a:ln/>
        </p:spPr>
        <p:txBody>
          <a:bodyPr wrap="none" lIns="0" tIns="0" rIns="0" bIns="0" rtlCol="0" anchor="t"/>
          <a:lstStyle/>
          <a:p>
            <a:pPr marL="0" indent="0" algn="l">
              <a:lnSpc>
                <a:spcPts val="2100"/>
              </a:lnSpc>
              <a:buNone/>
            </a:pPr>
            <a:r>
              <a:rPr lang="en-US" sz="2400" b="1" dirty="0">
                <a:solidFill>
                  <a:srgbClr val="403C4E"/>
                </a:solidFill>
                <a:latin typeface="Merriweather Bold" pitchFamily="34" charset="0"/>
                <a:ea typeface="Merriweather Bold" pitchFamily="34" charset="-122"/>
                <a:cs typeface="Merriweather Bold" pitchFamily="34" charset="-120"/>
              </a:rPr>
              <a:t>Alerting</a:t>
            </a:r>
            <a:endParaRPr lang="en-US" sz="2400" dirty="0"/>
          </a:p>
        </p:txBody>
      </p:sp>
      <p:sp>
        <p:nvSpPr>
          <p:cNvPr id="15" name="Text 8"/>
          <p:cNvSpPr/>
          <p:nvPr/>
        </p:nvSpPr>
        <p:spPr>
          <a:xfrm>
            <a:off x="6880398" y="6493238"/>
            <a:ext cx="7948136" cy="868854"/>
          </a:xfrm>
          <a:prstGeom prst="rect">
            <a:avLst/>
          </a:prstGeom>
          <a:noFill/>
          <a:ln/>
        </p:spPr>
        <p:txBody>
          <a:bodyPr wrap="none" lIns="0" tIns="0" rIns="0" bIns="0" rtlCol="0" anchor="t"/>
          <a:lstStyle/>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Configurable alerts integrated with email or Slack for instant </a:t>
            </a:r>
          </a:p>
          <a:p>
            <a:pPr marL="0" indent="0" algn="l">
              <a:lnSpc>
                <a:spcPts val="2150"/>
              </a:lnSpc>
              <a:buNone/>
            </a:pPr>
            <a:r>
              <a:rPr lang="en-US" sz="1900" dirty="0">
                <a:solidFill>
                  <a:srgbClr val="403C4E"/>
                </a:solidFill>
                <a:latin typeface="Open Sans" pitchFamily="34" charset="0"/>
                <a:ea typeface="Open Sans" pitchFamily="34" charset="-122"/>
                <a:cs typeface="Open Sans" pitchFamily="34" charset="-120"/>
              </a:rPr>
              <a:t>notifications.</a:t>
            </a:r>
            <a:endParaRPr lang="en-US" sz="1900" dirty="0"/>
          </a:p>
        </p:txBody>
      </p:sp>
      <p:sp>
        <p:nvSpPr>
          <p:cNvPr id="16" name="Rectangle 15">
            <a:extLst>
              <a:ext uri="{FF2B5EF4-FFF2-40B4-BE49-F238E27FC236}">
                <a16:creationId xmlns:a16="http://schemas.microsoft.com/office/drawing/2014/main" id="{D07A0675-FF22-6402-2E36-FFBF2B3AF9D0}"/>
              </a:ext>
            </a:extLst>
          </p:cNvPr>
          <p:cNvSpPr/>
          <p:nvPr/>
        </p:nvSpPr>
        <p:spPr>
          <a:xfrm>
            <a:off x="11969262" y="7362092"/>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12948" y="3879463"/>
            <a:ext cx="8174124" cy="1748035"/>
          </a:xfrm>
          <a:prstGeom prst="rect">
            <a:avLst/>
          </a:prstGeom>
          <a:noFill/>
          <a:ln/>
        </p:spPr>
        <p:txBody>
          <a:bodyPr wrap="square" lIns="0" tIns="0" rIns="0" bIns="0" rtlCol="0" anchor="t"/>
          <a:lstStyle/>
          <a:p>
            <a:pPr marL="0" indent="0">
              <a:lnSpc>
                <a:spcPts val="4450"/>
              </a:lnSpc>
              <a:buNone/>
            </a:pPr>
            <a:r>
              <a:rPr lang="en-US" sz="4850" b="1" dirty="0">
                <a:solidFill>
                  <a:srgbClr val="403C4E"/>
                </a:solidFill>
                <a:latin typeface="Merriweather Bold" pitchFamily="34" charset="0"/>
                <a:ea typeface="Merriweather Bold" pitchFamily="34" charset="-122"/>
                <a:cs typeface="Merriweather Bold" pitchFamily="34" charset="-120"/>
              </a:rPr>
              <a:t>Project Workflow</a:t>
            </a:r>
            <a:endParaRPr lang="en-US" sz="4850" dirty="0"/>
          </a:p>
        </p:txBody>
      </p:sp>
      <p:pic>
        <p:nvPicPr>
          <p:cNvPr id="4" name="Image 1" descr="preencoded.png"/>
          <p:cNvPicPr>
            <a:picLocks noChangeAspect="1"/>
          </p:cNvPicPr>
          <p:nvPr/>
        </p:nvPicPr>
        <p:blipFill>
          <a:blip r:embed="rId3"/>
          <a:stretch>
            <a:fillRect/>
          </a:stretch>
        </p:blipFill>
        <p:spPr>
          <a:xfrm>
            <a:off x="6122789" y="1910120"/>
            <a:ext cx="909042" cy="1454587"/>
          </a:xfrm>
          <a:prstGeom prst="rect">
            <a:avLst/>
          </a:prstGeom>
        </p:spPr>
      </p:pic>
      <p:sp>
        <p:nvSpPr>
          <p:cNvPr id="5" name="Text 1"/>
          <p:cNvSpPr/>
          <p:nvPr/>
        </p:nvSpPr>
        <p:spPr>
          <a:xfrm>
            <a:off x="7304484" y="2091928"/>
            <a:ext cx="2365177" cy="284083"/>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Merriweather Bold" pitchFamily="34" charset="0"/>
                <a:ea typeface="Merriweather Bold" pitchFamily="34" charset="-122"/>
                <a:cs typeface="Merriweather Bold" pitchFamily="34" charset="-120"/>
              </a:rPr>
              <a:t>API Request Logging</a:t>
            </a:r>
            <a:endParaRPr lang="en-US" sz="2400" dirty="0"/>
          </a:p>
        </p:txBody>
      </p:sp>
      <p:sp>
        <p:nvSpPr>
          <p:cNvPr id="6" name="Text 2"/>
          <p:cNvSpPr/>
          <p:nvPr/>
        </p:nvSpPr>
        <p:spPr>
          <a:xfrm>
            <a:off x="7304484" y="2485073"/>
            <a:ext cx="6689527" cy="581739"/>
          </a:xfrm>
          <a:prstGeom prst="rect">
            <a:avLst/>
          </a:prstGeom>
          <a:noFill/>
          <a:ln/>
        </p:spPr>
        <p:txBody>
          <a:bodyPr wrap="square" lIns="0" tIns="0" rIns="0" bIns="0" rtlCol="0" anchor="t"/>
          <a:lstStyle/>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API requests trigger event logging, capturing critical security-related information.</a:t>
            </a:r>
            <a:endParaRPr lang="en-US" sz="1900" dirty="0"/>
          </a:p>
        </p:txBody>
      </p:sp>
      <p:pic>
        <p:nvPicPr>
          <p:cNvPr id="7" name="Image 2" descr="preencoded.png"/>
          <p:cNvPicPr>
            <a:picLocks noChangeAspect="1"/>
          </p:cNvPicPr>
          <p:nvPr/>
        </p:nvPicPr>
        <p:blipFill>
          <a:blip r:embed="rId4"/>
          <a:stretch>
            <a:fillRect/>
          </a:stretch>
        </p:blipFill>
        <p:spPr>
          <a:xfrm>
            <a:off x="6122789" y="3364706"/>
            <a:ext cx="909042" cy="1454587"/>
          </a:xfrm>
          <a:prstGeom prst="rect">
            <a:avLst/>
          </a:prstGeom>
        </p:spPr>
      </p:pic>
      <p:sp>
        <p:nvSpPr>
          <p:cNvPr id="8" name="Text 3"/>
          <p:cNvSpPr/>
          <p:nvPr/>
        </p:nvSpPr>
        <p:spPr>
          <a:xfrm>
            <a:off x="7304484" y="3546515"/>
            <a:ext cx="2948940" cy="284083"/>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Merriweather Bold" pitchFamily="34" charset="0"/>
                <a:ea typeface="Merriweather Bold" pitchFamily="34" charset="-122"/>
                <a:cs typeface="Merriweather Bold" pitchFamily="34" charset="-120"/>
              </a:rPr>
              <a:t>Data Storage and Analysis</a:t>
            </a:r>
            <a:endParaRPr lang="en-US" sz="2400" dirty="0"/>
          </a:p>
        </p:txBody>
      </p:sp>
      <p:sp>
        <p:nvSpPr>
          <p:cNvPr id="9" name="Text 4"/>
          <p:cNvSpPr/>
          <p:nvPr/>
        </p:nvSpPr>
        <p:spPr>
          <a:xfrm>
            <a:off x="7304484" y="3939659"/>
            <a:ext cx="6689527" cy="513260"/>
          </a:xfrm>
          <a:prstGeom prst="rect">
            <a:avLst/>
          </a:prstGeom>
          <a:noFill/>
          <a:ln/>
        </p:spPr>
        <p:txBody>
          <a:bodyPr wrap="none" lIns="0" tIns="0" rIns="0" bIns="0" rtlCol="0" anchor="t"/>
          <a:lstStyle/>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Logs are stored in the database and analyzed by </a:t>
            </a:r>
          </a:p>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Prometheus for patterns.</a:t>
            </a:r>
            <a:endParaRPr lang="en-US" sz="1900" dirty="0"/>
          </a:p>
        </p:txBody>
      </p:sp>
      <p:pic>
        <p:nvPicPr>
          <p:cNvPr id="10" name="Image 3" descr="preencoded.png"/>
          <p:cNvPicPr>
            <a:picLocks noChangeAspect="1"/>
          </p:cNvPicPr>
          <p:nvPr/>
        </p:nvPicPr>
        <p:blipFill>
          <a:blip r:embed="rId5"/>
          <a:stretch>
            <a:fillRect/>
          </a:stretch>
        </p:blipFill>
        <p:spPr>
          <a:xfrm>
            <a:off x="6122789" y="4819293"/>
            <a:ext cx="909042" cy="1454587"/>
          </a:xfrm>
          <a:prstGeom prst="rect">
            <a:avLst/>
          </a:prstGeom>
        </p:spPr>
      </p:pic>
      <p:sp>
        <p:nvSpPr>
          <p:cNvPr id="11" name="Text 5"/>
          <p:cNvSpPr/>
          <p:nvPr/>
        </p:nvSpPr>
        <p:spPr>
          <a:xfrm>
            <a:off x="7304484" y="5001101"/>
            <a:ext cx="2272784" cy="284083"/>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Merriweather Bold" pitchFamily="34" charset="0"/>
                <a:ea typeface="Merriweather Bold" pitchFamily="34" charset="-122"/>
                <a:cs typeface="Merriweather Bold" pitchFamily="34" charset="-120"/>
              </a:rPr>
              <a:t>Visualization</a:t>
            </a:r>
            <a:endParaRPr lang="en-US" sz="2400" dirty="0"/>
          </a:p>
        </p:txBody>
      </p:sp>
      <p:sp>
        <p:nvSpPr>
          <p:cNvPr id="12" name="Text 6"/>
          <p:cNvSpPr/>
          <p:nvPr/>
        </p:nvSpPr>
        <p:spPr>
          <a:xfrm>
            <a:off x="7304484" y="5394246"/>
            <a:ext cx="6689527" cy="581739"/>
          </a:xfrm>
          <a:prstGeom prst="rect">
            <a:avLst/>
          </a:prstGeom>
          <a:noFill/>
          <a:ln/>
        </p:spPr>
        <p:txBody>
          <a:bodyPr wrap="square" lIns="0" tIns="0" rIns="0" bIns="0" rtlCol="0" anchor="t"/>
          <a:lstStyle/>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Grafana creates intuitive dashboards, offering real-time insights into API security status.</a:t>
            </a:r>
            <a:endParaRPr lang="en-US" sz="1900" dirty="0"/>
          </a:p>
        </p:txBody>
      </p:sp>
      <p:pic>
        <p:nvPicPr>
          <p:cNvPr id="13" name="Image 4" descr="preencoded.png"/>
          <p:cNvPicPr>
            <a:picLocks noChangeAspect="1"/>
          </p:cNvPicPr>
          <p:nvPr/>
        </p:nvPicPr>
        <p:blipFill>
          <a:blip r:embed="rId6"/>
          <a:stretch>
            <a:fillRect/>
          </a:stretch>
        </p:blipFill>
        <p:spPr>
          <a:xfrm>
            <a:off x="6122789" y="6273879"/>
            <a:ext cx="909042" cy="1454587"/>
          </a:xfrm>
          <a:prstGeom prst="rect">
            <a:avLst/>
          </a:prstGeom>
        </p:spPr>
      </p:pic>
      <p:sp>
        <p:nvSpPr>
          <p:cNvPr id="14" name="Text 7"/>
          <p:cNvSpPr/>
          <p:nvPr/>
        </p:nvSpPr>
        <p:spPr>
          <a:xfrm>
            <a:off x="7304484" y="6455688"/>
            <a:ext cx="2272784" cy="284083"/>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Merriweather Bold" pitchFamily="34" charset="0"/>
                <a:ea typeface="Merriweather Bold" pitchFamily="34" charset="-122"/>
                <a:cs typeface="Merriweather Bold" pitchFamily="34" charset="-120"/>
              </a:rPr>
              <a:t>Alert Generation</a:t>
            </a:r>
            <a:endParaRPr lang="en-US" sz="2400" dirty="0"/>
          </a:p>
        </p:txBody>
      </p:sp>
      <p:sp>
        <p:nvSpPr>
          <p:cNvPr id="15" name="Text 8"/>
          <p:cNvSpPr/>
          <p:nvPr/>
        </p:nvSpPr>
        <p:spPr>
          <a:xfrm>
            <a:off x="7304484" y="6848832"/>
            <a:ext cx="6689527" cy="581739"/>
          </a:xfrm>
          <a:prstGeom prst="rect">
            <a:avLst/>
          </a:prstGeom>
          <a:noFill/>
          <a:ln/>
        </p:spPr>
        <p:txBody>
          <a:bodyPr wrap="square" lIns="0" tIns="0" rIns="0" bIns="0" rtlCol="0" anchor="t"/>
          <a:lstStyle/>
          <a:p>
            <a:pPr marL="0" indent="0" algn="l">
              <a:lnSpc>
                <a:spcPts val="2250"/>
              </a:lnSpc>
              <a:buNone/>
            </a:pPr>
            <a:r>
              <a:rPr lang="en-US" sz="1900" dirty="0">
                <a:solidFill>
                  <a:srgbClr val="403C4E"/>
                </a:solidFill>
                <a:latin typeface="Open Sans" pitchFamily="34" charset="0"/>
                <a:ea typeface="Open Sans" pitchFamily="34" charset="-122"/>
                <a:cs typeface="Open Sans" pitchFamily="34" charset="-120"/>
              </a:rPr>
              <a:t>Specific security events trigger alerts, promptly notifying administrators of potential threats.</a:t>
            </a:r>
            <a:endParaRPr lang="en-US" sz="1900" dirty="0"/>
          </a:p>
        </p:txBody>
      </p:sp>
      <p:sp>
        <p:nvSpPr>
          <p:cNvPr id="16" name="Rectangle 15">
            <a:extLst>
              <a:ext uri="{FF2B5EF4-FFF2-40B4-BE49-F238E27FC236}">
                <a16:creationId xmlns:a16="http://schemas.microsoft.com/office/drawing/2014/main" id="{D5909E99-C184-F0D3-F2BD-FEC9DD0EABAA}"/>
              </a:ext>
            </a:extLst>
          </p:cNvPr>
          <p:cNvSpPr/>
          <p:nvPr/>
        </p:nvSpPr>
        <p:spPr>
          <a:xfrm>
            <a:off x="11969262" y="7362092"/>
            <a:ext cx="2559102" cy="773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2596"/>
          </a:xfrm>
          <a:prstGeom prst="rect">
            <a:avLst/>
          </a:prstGeom>
        </p:spPr>
      </p:pic>
      <p:sp>
        <p:nvSpPr>
          <p:cNvPr id="3" name="Text 0"/>
          <p:cNvSpPr/>
          <p:nvPr/>
        </p:nvSpPr>
        <p:spPr>
          <a:xfrm>
            <a:off x="748308" y="3260646"/>
            <a:ext cx="5379363" cy="668179"/>
          </a:xfrm>
          <a:prstGeom prst="rect">
            <a:avLst/>
          </a:prstGeom>
          <a:noFill/>
          <a:ln/>
        </p:spPr>
        <p:txBody>
          <a:bodyPr wrap="none" lIns="0" tIns="0" rIns="0" bIns="0" rtlCol="0" anchor="t"/>
          <a:lstStyle/>
          <a:p>
            <a:pPr marL="0" indent="0">
              <a:lnSpc>
                <a:spcPts val="5250"/>
              </a:lnSpc>
              <a:buNone/>
            </a:pPr>
            <a:r>
              <a:rPr lang="en-US" sz="4850" b="1" dirty="0">
                <a:solidFill>
                  <a:srgbClr val="403C4E"/>
                </a:solidFill>
                <a:latin typeface="Merriweather Bold" pitchFamily="34" charset="0"/>
                <a:ea typeface="Merriweather Bold" pitchFamily="34" charset="-122"/>
                <a:cs typeface="Merriweather Bold" pitchFamily="34" charset="-120"/>
              </a:rPr>
              <a:t>Benefits </a:t>
            </a:r>
            <a:endParaRPr lang="en-US" sz="4850" dirty="0"/>
          </a:p>
        </p:txBody>
      </p:sp>
      <p:sp>
        <p:nvSpPr>
          <p:cNvPr id="4" name="Shape 1"/>
          <p:cNvSpPr/>
          <p:nvPr/>
        </p:nvSpPr>
        <p:spPr>
          <a:xfrm>
            <a:off x="748308" y="4249460"/>
            <a:ext cx="6460093" cy="1589127"/>
          </a:xfrm>
          <a:prstGeom prst="roundRect">
            <a:avLst>
              <a:gd name="adj" fmla="val 5651"/>
            </a:avLst>
          </a:prstGeom>
          <a:solidFill>
            <a:srgbClr val="FFD8CC"/>
          </a:solidFill>
          <a:ln w="7620">
            <a:solidFill>
              <a:srgbClr val="E5BEB2"/>
            </a:solidFill>
            <a:prstDash val="solid"/>
          </a:ln>
        </p:spPr>
      </p:sp>
      <p:sp>
        <p:nvSpPr>
          <p:cNvPr id="5" name="Text 2"/>
          <p:cNvSpPr/>
          <p:nvPr/>
        </p:nvSpPr>
        <p:spPr>
          <a:xfrm>
            <a:off x="969645" y="4470797"/>
            <a:ext cx="2672596" cy="334089"/>
          </a:xfrm>
          <a:prstGeom prst="rect">
            <a:avLst/>
          </a:prstGeom>
          <a:noFill/>
          <a:ln/>
        </p:spPr>
        <p:txBody>
          <a:bodyPr wrap="none" lIns="0" tIns="0" rIns="0" bIns="0" rtlCol="0" anchor="t"/>
          <a:lstStyle/>
          <a:p>
            <a:pPr marL="0" indent="0">
              <a:lnSpc>
                <a:spcPts val="2600"/>
              </a:lnSpc>
              <a:buNone/>
            </a:pPr>
            <a:r>
              <a:rPr lang="en-US" sz="2400" b="1" dirty="0">
                <a:solidFill>
                  <a:srgbClr val="403C4E"/>
                </a:solidFill>
                <a:latin typeface="Merriweather Bold" pitchFamily="34" charset="0"/>
                <a:ea typeface="Merriweather Bold" pitchFamily="34" charset="-122"/>
                <a:cs typeface="Merriweather Bold" pitchFamily="34" charset="-120"/>
              </a:rPr>
              <a:t>Enhanced Visibility</a:t>
            </a:r>
            <a:endParaRPr lang="en-US" sz="2400" dirty="0"/>
          </a:p>
        </p:txBody>
      </p:sp>
      <p:sp>
        <p:nvSpPr>
          <p:cNvPr id="6" name="Text 3"/>
          <p:cNvSpPr/>
          <p:nvPr/>
        </p:nvSpPr>
        <p:spPr>
          <a:xfrm>
            <a:off x="969645" y="4933117"/>
            <a:ext cx="6017419" cy="684133"/>
          </a:xfrm>
          <a:prstGeom prst="rect">
            <a:avLst/>
          </a:prstGeom>
          <a:noFill/>
          <a:ln/>
        </p:spPr>
        <p:txBody>
          <a:bodyPr wrap="square" lIns="0" tIns="0" rIns="0" bIns="0" rtlCol="0" anchor="t"/>
          <a:lstStyle/>
          <a:p>
            <a:pPr marL="0" indent="0">
              <a:lnSpc>
                <a:spcPts val="2650"/>
              </a:lnSpc>
              <a:buNone/>
            </a:pPr>
            <a:r>
              <a:rPr lang="en-US" sz="1900" dirty="0">
                <a:solidFill>
                  <a:srgbClr val="403C4E"/>
                </a:solidFill>
                <a:latin typeface="Open Sans" pitchFamily="34" charset="0"/>
                <a:ea typeface="Open Sans" pitchFamily="34" charset="-122"/>
                <a:cs typeface="Open Sans" pitchFamily="34" charset="-120"/>
              </a:rPr>
              <a:t>Gain comprehensive insights into API activities, enabling proactive security measures.</a:t>
            </a:r>
            <a:endParaRPr lang="en-US" sz="1900" dirty="0"/>
          </a:p>
        </p:txBody>
      </p:sp>
      <p:sp>
        <p:nvSpPr>
          <p:cNvPr id="7" name="Shape 4"/>
          <p:cNvSpPr/>
          <p:nvPr/>
        </p:nvSpPr>
        <p:spPr>
          <a:xfrm>
            <a:off x="7422118" y="4249460"/>
            <a:ext cx="6460093" cy="1589127"/>
          </a:xfrm>
          <a:prstGeom prst="roundRect">
            <a:avLst>
              <a:gd name="adj" fmla="val 5651"/>
            </a:avLst>
          </a:prstGeom>
          <a:solidFill>
            <a:srgbClr val="FFD8CC"/>
          </a:solidFill>
          <a:ln w="7620">
            <a:solidFill>
              <a:srgbClr val="E5BEB2"/>
            </a:solidFill>
            <a:prstDash val="solid"/>
          </a:ln>
        </p:spPr>
      </p:sp>
      <p:sp>
        <p:nvSpPr>
          <p:cNvPr id="8" name="Text 5"/>
          <p:cNvSpPr/>
          <p:nvPr/>
        </p:nvSpPr>
        <p:spPr>
          <a:xfrm>
            <a:off x="7643455" y="4470797"/>
            <a:ext cx="2672596" cy="334089"/>
          </a:xfrm>
          <a:prstGeom prst="rect">
            <a:avLst/>
          </a:prstGeom>
          <a:noFill/>
          <a:ln/>
        </p:spPr>
        <p:txBody>
          <a:bodyPr wrap="none" lIns="0" tIns="0" rIns="0" bIns="0" rtlCol="0" anchor="t"/>
          <a:lstStyle/>
          <a:p>
            <a:pPr marL="0" indent="0">
              <a:lnSpc>
                <a:spcPts val="2600"/>
              </a:lnSpc>
              <a:buNone/>
            </a:pPr>
            <a:r>
              <a:rPr lang="en-US" sz="2400" b="1" dirty="0">
                <a:solidFill>
                  <a:srgbClr val="403C4E"/>
                </a:solidFill>
                <a:latin typeface="Merriweather Bold" pitchFamily="34" charset="0"/>
                <a:ea typeface="Merriweather Bold" pitchFamily="34" charset="-122"/>
                <a:cs typeface="Merriweather Bold" pitchFamily="34" charset="-120"/>
              </a:rPr>
              <a:t>Rapid Response</a:t>
            </a:r>
            <a:endParaRPr lang="en-US" sz="2400" dirty="0"/>
          </a:p>
        </p:txBody>
      </p:sp>
      <p:sp>
        <p:nvSpPr>
          <p:cNvPr id="9" name="Text 6"/>
          <p:cNvSpPr/>
          <p:nvPr/>
        </p:nvSpPr>
        <p:spPr>
          <a:xfrm>
            <a:off x="7643455" y="4933117"/>
            <a:ext cx="6017419" cy="684133"/>
          </a:xfrm>
          <a:prstGeom prst="rect">
            <a:avLst/>
          </a:prstGeom>
          <a:noFill/>
          <a:ln/>
        </p:spPr>
        <p:txBody>
          <a:bodyPr wrap="square" lIns="0" tIns="0" rIns="0" bIns="0" rtlCol="0" anchor="t"/>
          <a:lstStyle/>
          <a:p>
            <a:pPr marL="0" indent="0">
              <a:lnSpc>
                <a:spcPts val="2650"/>
              </a:lnSpc>
              <a:buNone/>
            </a:pPr>
            <a:r>
              <a:rPr lang="en-US" sz="1900" dirty="0">
                <a:solidFill>
                  <a:srgbClr val="403C4E"/>
                </a:solidFill>
                <a:latin typeface="Open Sans" pitchFamily="34" charset="0"/>
                <a:ea typeface="Open Sans" pitchFamily="34" charset="-122"/>
                <a:cs typeface="Open Sans" pitchFamily="34" charset="-120"/>
              </a:rPr>
              <a:t>Real-time monitoring and alerts significantly reduce incident response times.</a:t>
            </a:r>
            <a:endParaRPr lang="en-US" sz="1900" dirty="0"/>
          </a:p>
        </p:txBody>
      </p:sp>
      <p:sp>
        <p:nvSpPr>
          <p:cNvPr id="11" name="Text 8"/>
          <p:cNvSpPr/>
          <p:nvPr/>
        </p:nvSpPr>
        <p:spPr>
          <a:xfrm>
            <a:off x="969645" y="6273641"/>
            <a:ext cx="3077647" cy="334089"/>
          </a:xfrm>
          <a:prstGeom prst="rect">
            <a:avLst/>
          </a:prstGeom>
          <a:noFill/>
          <a:ln/>
        </p:spPr>
        <p:txBody>
          <a:bodyPr wrap="none" lIns="0" tIns="0" rIns="0" bIns="0" rtlCol="0" anchor="t"/>
          <a:lstStyle/>
          <a:p>
            <a:pPr marL="0" indent="0">
              <a:lnSpc>
                <a:spcPts val="2600"/>
              </a:lnSpc>
              <a:buNone/>
            </a:pPr>
            <a:endParaRPr lang="en-US" sz="2400" dirty="0"/>
          </a:p>
        </p:txBody>
      </p:sp>
      <p:sp>
        <p:nvSpPr>
          <p:cNvPr id="12" name="Text 9"/>
          <p:cNvSpPr/>
          <p:nvPr/>
        </p:nvSpPr>
        <p:spPr>
          <a:xfrm>
            <a:off x="969645" y="6735961"/>
            <a:ext cx="6017419" cy="684133"/>
          </a:xfrm>
          <a:prstGeom prst="rect">
            <a:avLst/>
          </a:prstGeom>
          <a:noFill/>
          <a:ln/>
        </p:spPr>
        <p:txBody>
          <a:bodyPr wrap="square" lIns="0" tIns="0" rIns="0" bIns="0" rtlCol="0" anchor="t"/>
          <a:lstStyle/>
          <a:p>
            <a:pPr marL="0" indent="0">
              <a:lnSpc>
                <a:spcPts val="2650"/>
              </a:lnSpc>
              <a:buNone/>
            </a:pPr>
            <a:endParaRPr lang="en-US" sz="1900" dirty="0"/>
          </a:p>
        </p:txBody>
      </p:sp>
      <p:sp>
        <p:nvSpPr>
          <p:cNvPr id="13" name="Shape 10"/>
          <p:cNvSpPr/>
          <p:nvPr/>
        </p:nvSpPr>
        <p:spPr>
          <a:xfrm>
            <a:off x="4123017" y="6137553"/>
            <a:ext cx="6460093" cy="1589127"/>
          </a:xfrm>
          <a:prstGeom prst="roundRect">
            <a:avLst>
              <a:gd name="adj" fmla="val 5651"/>
            </a:avLst>
          </a:prstGeom>
          <a:solidFill>
            <a:srgbClr val="FFD8CC"/>
          </a:solidFill>
          <a:ln w="7620">
            <a:solidFill>
              <a:srgbClr val="E5BEB2"/>
            </a:solidFill>
            <a:prstDash val="solid"/>
          </a:ln>
        </p:spPr>
        <p:txBody>
          <a:bodyPr/>
          <a:lstStyle/>
          <a:p>
            <a:endParaRPr lang="en-IN" dirty="0"/>
          </a:p>
        </p:txBody>
      </p:sp>
      <p:sp>
        <p:nvSpPr>
          <p:cNvPr id="14" name="Text 11"/>
          <p:cNvSpPr/>
          <p:nvPr/>
        </p:nvSpPr>
        <p:spPr>
          <a:xfrm>
            <a:off x="5495508" y="6273641"/>
            <a:ext cx="2983111" cy="334089"/>
          </a:xfrm>
          <a:prstGeom prst="rect">
            <a:avLst/>
          </a:prstGeom>
          <a:noFill/>
          <a:ln/>
        </p:spPr>
        <p:txBody>
          <a:bodyPr wrap="none" lIns="0" tIns="0" rIns="0" bIns="0" rtlCol="0" anchor="t"/>
          <a:lstStyle/>
          <a:p>
            <a:pPr marL="0" indent="0">
              <a:lnSpc>
                <a:spcPts val="2600"/>
              </a:lnSpc>
              <a:buNone/>
            </a:pPr>
            <a:r>
              <a:rPr lang="en-US" sz="2400" b="1" dirty="0">
                <a:solidFill>
                  <a:srgbClr val="403C4E"/>
                </a:solidFill>
                <a:latin typeface="Merriweather Bold" pitchFamily="34" charset="0"/>
                <a:ea typeface="Merriweather Bold" pitchFamily="34" charset="-122"/>
                <a:cs typeface="Merriweather Bold" pitchFamily="34" charset="-120"/>
              </a:rPr>
              <a:t>Operational Efficiency</a:t>
            </a:r>
            <a:endParaRPr lang="en-US" sz="2400" dirty="0"/>
          </a:p>
        </p:txBody>
      </p:sp>
      <p:sp>
        <p:nvSpPr>
          <p:cNvPr id="15" name="Text 12"/>
          <p:cNvSpPr/>
          <p:nvPr/>
        </p:nvSpPr>
        <p:spPr>
          <a:xfrm>
            <a:off x="4344353" y="6745492"/>
            <a:ext cx="6017419" cy="684133"/>
          </a:xfrm>
          <a:prstGeom prst="rect">
            <a:avLst/>
          </a:prstGeom>
          <a:noFill/>
          <a:ln/>
        </p:spPr>
        <p:txBody>
          <a:bodyPr wrap="square" lIns="0" tIns="0" rIns="0" bIns="0" rtlCol="0" anchor="t"/>
          <a:lstStyle/>
          <a:p>
            <a:pPr marL="0" indent="0">
              <a:lnSpc>
                <a:spcPts val="2650"/>
              </a:lnSpc>
              <a:buNone/>
            </a:pPr>
            <a:r>
              <a:rPr lang="en-US" sz="1900" dirty="0">
                <a:solidFill>
                  <a:srgbClr val="403C4E"/>
                </a:solidFill>
                <a:latin typeface="Open Sans" pitchFamily="34" charset="0"/>
                <a:ea typeface="Open Sans" pitchFamily="34" charset="-122"/>
                <a:cs typeface="Open Sans" pitchFamily="34" charset="-120"/>
              </a:rPr>
              <a:t>Automate security processes, allowing teams to focus on critical tasks.</a:t>
            </a:r>
            <a:endParaRPr lang="en-US" sz="1900" dirty="0"/>
          </a:p>
        </p:txBody>
      </p:sp>
      <p:sp>
        <p:nvSpPr>
          <p:cNvPr id="16" name="Rectangle 15">
            <a:extLst>
              <a:ext uri="{FF2B5EF4-FFF2-40B4-BE49-F238E27FC236}">
                <a16:creationId xmlns:a16="http://schemas.microsoft.com/office/drawing/2014/main" id="{E6DFB148-D499-523D-0577-E343CD6DDE7D}"/>
              </a:ext>
            </a:extLst>
          </p:cNvPr>
          <p:cNvSpPr/>
          <p:nvPr/>
        </p:nvSpPr>
        <p:spPr>
          <a:xfrm>
            <a:off x="11969262" y="7726680"/>
            <a:ext cx="2559102" cy="4091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C35581-9BA2-99D4-FC7F-340967650179}"/>
              </a:ext>
            </a:extLst>
          </p:cNvPr>
          <p:cNvSpPr txBox="1"/>
          <p:nvPr/>
        </p:nvSpPr>
        <p:spPr>
          <a:xfrm>
            <a:off x="4426772" y="3345648"/>
            <a:ext cx="5244354" cy="1107996"/>
          </a:xfrm>
          <a:prstGeom prst="rect">
            <a:avLst/>
          </a:prstGeom>
          <a:noFill/>
        </p:spPr>
        <p:txBody>
          <a:bodyPr wrap="square" rtlCol="0">
            <a:spAutoFit/>
          </a:bodyPr>
          <a:lstStyle/>
          <a:p>
            <a:r>
              <a:rPr lang="en-IN" sz="6600" dirty="0">
                <a:latin typeface="Merriweather Bold" panose="00000800000000000000" charset="0"/>
              </a:rPr>
              <a:t>Thank you !</a:t>
            </a:r>
          </a:p>
        </p:txBody>
      </p:sp>
    </p:spTree>
    <p:extLst>
      <p:ext uri="{BB962C8B-B14F-4D97-AF65-F5344CB8AC3E}">
        <p14:creationId xmlns:p14="http://schemas.microsoft.com/office/powerpoint/2010/main" val="1250116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577</Words>
  <Application>Microsoft Office PowerPoint</Application>
  <PresentationFormat>Custom</PresentationFormat>
  <Paragraphs>77</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Merriweather Bold</vt:lpstr>
      <vt:lpstr>Open Sans</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Bhavya Sri</cp:lastModifiedBy>
  <cp:revision>5</cp:revision>
  <dcterms:created xsi:type="dcterms:W3CDTF">2024-11-03T05:19:52Z</dcterms:created>
  <dcterms:modified xsi:type="dcterms:W3CDTF">2024-11-04T04:21:18Z</dcterms:modified>
</cp:coreProperties>
</file>